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16" r:id="rId1"/>
  </p:sldMasterIdLst>
  <p:notesMasterIdLst>
    <p:notesMasterId r:id="rId17"/>
  </p:notesMasterIdLst>
  <p:handoutMasterIdLst>
    <p:handoutMasterId r:id="rId18"/>
  </p:handoutMasterIdLst>
  <p:sldIdLst>
    <p:sldId id="300" r:id="rId2"/>
    <p:sldId id="324" r:id="rId3"/>
    <p:sldId id="270" r:id="rId4"/>
    <p:sldId id="263" r:id="rId5"/>
    <p:sldId id="350" r:id="rId6"/>
    <p:sldId id="279" r:id="rId7"/>
    <p:sldId id="337" r:id="rId8"/>
    <p:sldId id="355" r:id="rId9"/>
    <p:sldId id="338" r:id="rId10"/>
    <p:sldId id="285" r:id="rId11"/>
    <p:sldId id="310" r:id="rId12"/>
    <p:sldId id="345" r:id="rId13"/>
    <p:sldId id="356" r:id="rId14"/>
    <p:sldId id="354" r:id="rId15"/>
    <p:sldId id="295" r:id="rId16"/>
  </p:sldIdLst>
  <p:sldSz cx="9144000" cy="6858000" type="screen4x3"/>
  <p:notesSz cx="6815138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EEA5"/>
    <a:srgbClr val="90C226"/>
    <a:srgbClr val="597717"/>
    <a:srgbClr val="67891B"/>
    <a:srgbClr val="71961E"/>
    <a:srgbClr val="80AA22"/>
    <a:srgbClr val="C2E476"/>
    <a:srgbClr val="ACDA46"/>
    <a:srgbClr val="00000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6416" autoAdjust="0"/>
  </p:normalViewPr>
  <p:slideViewPr>
    <p:cSldViewPr>
      <p:cViewPr varScale="1">
        <p:scale>
          <a:sx n="111" d="100"/>
          <a:sy n="111" d="100"/>
        </p:scale>
        <p:origin x="163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3226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335" y="0"/>
            <a:ext cx="2953226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455D592-8862-490B-98FC-E8705E2984EC}" type="datetime1">
              <a:rPr lang="ru-RU"/>
              <a:pPr>
                <a:defRPr/>
              </a:pPr>
              <a:t>20.05.2025</a:t>
            </a:fld>
            <a:endParaRPr lang="ru-RU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53226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0335" y="9448800"/>
            <a:ext cx="2953226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7F041CC-F370-4750-A9F3-935A5BBAA7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3226" cy="496888"/>
          </a:xfrm>
          <a:prstGeom prst="rect">
            <a:avLst/>
          </a:prstGeom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0335" y="0"/>
            <a:ext cx="2953226" cy="49688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39DD203-07EF-4DCF-A84E-465948241230}" type="datetime1">
              <a:rPr lang="ru-RU"/>
              <a:pPr>
                <a:defRPr/>
              </a:pPr>
              <a:t>20.05.2025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514" y="4724400"/>
            <a:ext cx="5452110" cy="4476750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53226" cy="496888"/>
          </a:xfrm>
          <a:prstGeom prst="rect">
            <a:avLst/>
          </a:prstGeom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0335" y="9448800"/>
            <a:ext cx="2953226" cy="496888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5382BA9-C0B9-4A4F-8020-8A343C1A56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37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328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D63248-A392-4F4A-B920-1B35558BAAF1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F23B3-AB28-42C0-AF53-2AA07A3235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03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0116D7-F26E-4926-AAA6-D6F7424A62B5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42337-F3C3-40C0-952D-11CD38F067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398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37E71D-ADD4-423A-B182-57D20198627B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D3796F-3918-43EA-B58C-FFBDCC7297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35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3C4604-70B6-4514-AA09-46C9DCAC6F46}" type="datetime1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326452-DE79-418C-8E11-5377A2D900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354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BC06E1-06DA-4823-9327-98D6DB38A194}" type="datetime1">
              <a:rPr lang="ru-RU" smtClean="0"/>
              <a:t>20.05.2025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E9149-223F-48C1-9697-7BB8C8D37AF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234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91D7D-92B4-4D0E-B2EC-5AF2F24552F5}" type="datetime1">
              <a:rPr lang="ru-RU" smtClean="0"/>
              <a:t>20.05.2025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377B1-AC3B-47D0-BD4B-3D8816FB5C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15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77509B-144D-4BEB-9461-51A79191435C}" type="datetime1">
              <a:rPr lang="ru-RU" smtClean="0"/>
              <a:t>20.05.2025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D9C79C-5CB1-4030-A1D8-6CD12B4B6D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228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B6FF3F-41E3-46E8-A184-76E85ACE67FE}" type="datetime1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007666-55A7-44D3-8CE8-E75665B4BE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07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5D43A-C3C7-4716-82B6-EEED42EE809F}" type="datetime1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36C058-F41B-484A-96B9-21881DE33D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11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2D2A69-8136-406E-94F7-76AE1B84186F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F23B3-AB28-42C0-AF53-2AA07A3235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59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3F9765-C47A-4A62-91B6-DBF0A675D407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F23B3-AB28-42C0-AF53-2AA07A3235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636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6DFB3A-591C-43E4-BBA5-843060F19F2D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F23B3-AB28-42C0-AF53-2AA07A3235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135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EC52D1-C080-4D35-8CC4-C0175D6E641B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F23B3-AB28-42C0-AF53-2AA07A3235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506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294A0D-3C7D-4D36-A562-2850CF1A28AE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F23B3-AB28-42C0-AF53-2AA07A3235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523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6B5232-6973-4223-A3B6-CAAEA5D25297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3F7168-91CC-41FB-B19E-217039AFB9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168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6E70FF-5F6B-4E47-BB69-FA31CCF418C7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C575A4-25E1-4406-9432-D0AA141197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233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533400"/>
            <a:ext cx="8229600" cy="5943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D58FE-AB0D-4F08-B74D-9D54B4FA0261}" type="datetime1">
              <a:rPr lang="ru-RU" smtClean="0"/>
              <a:t>20.05.2025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E91B6-A869-4E94-B542-850EADC4ED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854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8F76ED3-0C2D-45C8-AF97-79124E3734B0}" type="datetime1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EC5F23B3-AB28-42C0-AF53-2AA07A3235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53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7" r:id="rId1"/>
    <p:sldLayoutId id="2147484318" r:id="rId2"/>
    <p:sldLayoutId id="2147484319" r:id="rId3"/>
    <p:sldLayoutId id="2147484320" r:id="rId4"/>
    <p:sldLayoutId id="2147484321" r:id="rId5"/>
    <p:sldLayoutId id="2147484322" r:id="rId6"/>
    <p:sldLayoutId id="2147484323" r:id="rId7"/>
    <p:sldLayoutId id="2147484324" r:id="rId8"/>
    <p:sldLayoutId id="2147484325" r:id="rId9"/>
    <p:sldLayoutId id="2147484326" r:id="rId10"/>
    <p:sldLayoutId id="2147484327" r:id="rId11"/>
    <p:sldLayoutId id="2147484328" r:id="rId12"/>
    <p:sldLayoutId id="2147484329" r:id="rId13"/>
    <p:sldLayoutId id="2147484330" r:id="rId14"/>
    <p:sldLayoutId id="2147484331" r:id="rId15"/>
    <p:sldLayoutId id="2147484332" r:id="rId16"/>
    <p:sldLayoutId id="2147484333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tro@uralpb.ru" TargetMode="External"/><Relationship Id="rId2" Type="http://schemas.openxmlformats.org/officeDocument/2006/relationships/hyperlink" Target="mailto:expertiza@uralpb.ru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hyperlink" Target="mailto:doublev@uralpb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3231C65-5316-48AA-9FA2-33F40AFE8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8772" y="6461706"/>
            <a:ext cx="1367684" cy="365125"/>
          </a:xfrm>
        </p:spPr>
        <p:txBody>
          <a:bodyPr/>
          <a:lstStyle/>
          <a:p>
            <a:pPr algn="l">
              <a:defRPr/>
            </a:pP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* «ЭЛПАС-МОБАЙЛ»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5E41EC-77A6-3352-2B15-4F85CEB96F32}"/>
              </a:ext>
            </a:extLst>
          </p:cNvPr>
          <p:cNvSpPr txBox="1"/>
          <p:nvPr/>
        </p:nvSpPr>
        <p:spPr>
          <a:xfrm>
            <a:off x="323528" y="409977"/>
            <a:ext cx="86409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«ЭЛПАС-МОБАЙЛ»*</a:t>
            </a:r>
            <a:endParaRPr lang="ru-RU" sz="1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и</a:t>
            </a:r>
            <a:r>
              <a:rPr lang="ru-RU" sz="2000" b="1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нструмент сбора данных </a:t>
            </a:r>
            <a:r>
              <a:rPr lang="ru-RU" sz="2000" b="1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толщинометрии</a:t>
            </a:r>
            <a:r>
              <a:rPr lang="ru-RU" sz="2000" b="1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(ревизии) оборудования</a:t>
            </a:r>
            <a:endParaRPr lang="ru-RU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ECD74DF3-561A-FF27-5832-96084976DC4D}"/>
              </a:ext>
            </a:extLst>
          </p:cNvPr>
          <p:cNvSpPr/>
          <p:nvPr/>
        </p:nvSpPr>
        <p:spPr>
          <a:xfrm>
            <a:off x="3820404" y="3356992"/>
            <a:ext cx="972000" cy="3600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CD8A2148-9B08-6A62-A0B0-FCB31F23A766}"/>
              </a:ext>
            </a:extLst>
          </p:cNvPr>
          <p:cNvSpPr txBox="1">
            <a:spLocks/>
          </p:cNvSpPr>
          <p:nvPr/>
        </p:nvSpPr>
        <p:spPr>
          <a:xfrm>
            <a:off x="899592" y="4581128"/>
            <a:ext cx="2880320" cy="31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charset="0"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  <a:t>Бумажный носитель</a:t>
            </a:r>
            <a:endParaRPr lang="en-US" sz="2000" b="1" dirty="0">
              <a:solidFill>
                <a:schemeClr val="tx1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7A5AA265-D799-8ECE-D84C-CFDE2FEDF1A4}"/>
              </a:ext>
            </a:extLst>
          </p:cNvPr>
          <p:cNvSpPr txBox="1">
            <a:spLocks/>
          </p:cNvSpPr>
          <p:nvPr/>
        </p:nvSpPr>
        <p:spPr>
          <a:xfrm>
            <a:off x="5915577" y="4581127"/>
            <a:ext cx="2083473" cy="31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charset="0"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  <a:t>Цифровая версия </a:t>
            </a:r>
            <a:endParaRPr lang="en-US" sz="2000" b="1" dirty="0">
              <a:solidFill>
                <a:schemeClr val="tx1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5141" y="5856697"/>
            <a:ext cx="4499758" cy="6848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</a:t>
            </a:r>
            <a:r>
              <a:rPr lang="ru-RU" altLang="ru-RU" dirty="0" smtClean="0">
                <a:latin typeface="Times New Roman" panose="02020603050405020304" pitchFamily="18" charset="0"/>
              </a:rPr>
              <a:t>Трус Роман Олегович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ru-RU" altLang="ru-RU" dirty="0" smtClean="0">
                <a:latin typeface="Times New Roman" panose="02020603050405020304" pitchFamily="18" charset="0"/>
              </a:rPr>
              <a:t>Содокладчик: Власов Василий Геннадьевич</a:t>
            </a:r>
            <a:endParaRPr lang="ru-RU" altLang="ru-RU" dirty="0">
              <a:latin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413880"/>
            <a:ext cx="2709169" cy="19897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872" y="2564904"/>
            <a:ext cx="4050992" cy="17786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/>
          <p:cNvSpPr>
            <a:spLocks noChangeArrowheads="1"/>
          </p:cNvSpPr>
          <p:nvPr/>
        </p:nvSpPr>
        <p:spPr bwMode="auto">
          <a:xfrm>
            <a:off x="285750" y="260648"/>
            <a:ext cx="85693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 dirty="0">
                <a:latin typeface="Arial Narrow" panose="020B0606020202030204" pitchFamily="34" charset="0"/>
                <a:cs typeface="Times New Roman" pitchFamily="18" charset="0"/>
              </a:rPr>
              <a:t>ЭВОЛЮЦИЯ </a:t>
            </a:r>
            <a:r>
              <a:rPr lang="ru-RU" alt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МЕТОДОВ СБОРА ДАННЫХ ТОЛЩИНОМЕТРИИ </a:t>
            </a:r>
          </a:p>
          <a:p>
            <a:pPr algn="ctr"/>
            <a:r>
              <a:rPr lang="ru-RU" alt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ПО ОБОРУДОВАНИЮ</a:t>
            </a:r>
            <a:r>
              <a:rPr lang="en-US" alt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ru-RU" altLang="ru-RU" sz="2000" b="1" dirty="0">
                <a:latin typeface="Arial Narrow" panose="020B0606020202030204" pitchFamily="34" charset="0"/>
                <a:cs typeface="Times New Roman" pitchFamily="18" charset="0"/>
              </a:rPr>
              <a:t>И ТРУБОПРОВОДАМ</a:t>
            </a:r>
          </a:p>
        </p:txBody>
      </p:sp>
      <p:sp>
        <p:nvSpPr>
          <p:cNvPr id="2" name="Стрелка вниз 1"/>
          <p:cNvSpPr/>
          <p:nvPr/>
        </p:nvSpPr>
        <p:spPr>
          <a:xfrm>
            <a:off x="4723975" y="2341284"/>
            <a:ext cx="142875" cy="35877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4755724" y="3602921"/>
            <a:ext cx="142875" cy="36036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550084" y="1221383"/>
            <a:ext cx="4320480" cy="104644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altLang="ru-RU" sz="400" b="1" dirty="0">
              <a:latin typeface="Arial Narrow" panose="020B0606020202030204" pitchFamily="34" charset="0"/>
            </a:endParaRPr>
          </a:p>
          <a:p>
            <a:pPr algn="ctr"/>
            <a:r>
              <a:rPr lang="ru-RU" altLang="ru-RU" b="1" dirty="0">
                <a:latin typeface="Arial Narrow" panose="020B0606020202030204" pitchFamily="34" charset="0"/>
              </a:rPr>
              <a:t>ТРАДИЦИОННЫЕ МЕТОДЫ</a:t>
            </a:r>
          </a:p>
          <a:p>
            <a:pPr algn="ctr"/>
            <a:r>
              <a:rPr lang="ru-RU" altLang="ru-RU" dirty="0">
                <a:latin typeface="Arial Narrow" panose="020B0606020202030204" pitchFamily="34" charset="0"/>
              </a:rPr>
              <a:t>(бумажные носители </a:t>
            </a:r>
            <a:r>
              <a:rPr lang="ru-RU" altLang="ru-RU" dirty="0" smtClean="0">
                <a:latin typeface="Arial Narrow" panose="020B0606020202030204" pitchFamily="34" charset="0"/>
              </a:rPr>
              <a:t>информации, </a:t>
            </a:r>
          </a:p>
          <a:p>
            <a:pPr algn="ctr"/>
            <a:r>
              <a:rPr lang="ru-RU" altLang="ru-RU" dirty="0" smtClean="0">
                <a:latin typeface="Arial Narrow" panose="020B0606020202030204" pitchFamily="34" charset="0"/>
              </a:rPr>
              <a:t>копирование «старых» актов замеров )</a:t>
            </a:r>
            <a:endParaRPr lang="ru-RU" altLang="ru-RU" dirty="0">
              <a:latin typeface="Arial Narrow" panose="020B0606020202030204" pitchFamily="34" charset="0"/>
            </a:endParaRPr>
          </a:p>
          <a:p>
            <a:pPr algn="ctr"/>
            <a:endParaRPr lang="ru-RU" altLang="ru-RU" sz="400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821892" y="2759157"/>
            <a:ext cx="7776864" cy="800219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altLang="ru-RU" sz="600" b="1" dirty="0">
              <a:latin typeface="Arial Narrow" panose="020B0606020202030204" pitchFamily="34" charset="0"/>
            </a:endParaRPr>
          </a:p>
          <a:p>
            <a:pPr algn="ctr"/>
            <a:r>
              <a:rPr lang="ru-RU" altLang="ru-RU" b="1" dirty="0">
                <a:latin typeface="Arial Narrow" panose="020B0606020202030204" pitchFamily="34" charset="0"/>
              </a:rPr>
              <a:t>С ПОМОЩЬЮ </a:t>
            </a:r>
            <a:r>
              <a:rPr lang="ru-RU" altLang="ru-RU" b="1" dirty="0" smtClean="0">
                <a:latin typeface="Arial Narrow" panose="020B0606020202030204" pitchFamily="34" charset="0"/>
              </a:rPr>
              <a:t>«ЭЛПАС-Предприятие»</a:t>
            </a:r>
            <a:endParaRPr lang="ru-RU" altLang="ru-RU" b="1" dirty="0">
              <a:latin typeface="Arial Narrow" panose="020B0606020202030204" pitchFamily="34" charset="0"/>
            </a:endParaRPr>
          </a:p>
          <a:p>
            <a:pPr algn="ctr"/>
            <a:r>
              <a:rPr lang="ru-RU" altLang="ru-RU" sz="1600" dirty="0" smtClean="0">
                <a:latin typeface="Arial Narrow" panose="020B0606020202030204" pitchFamily="34" charset="0"/>
              </a:rPr>
              <a:t>(подготовка и печать схем замеров из БД, внесение «вручную»)</a:t>
            </a:r>
            <a:endParaRPr lang="ru-RU" altLang="ru-RU" sz="1600" dirty="0">
              <a:latin typeface="Arial Narrow" panose="020B0606020202030204" pitchFamily="34" charset="0"/>
            </a:endParaRPr>
          </a:p>
          <a:p>
            <a:pPr algn="ctr"/>
            <a:endParaRPr lang="ru-RU" altLang="ru-RU" sz="600" dirty="0">
              <a:latin typeface="Arial Narrow" panose="020B0606020202030204" pitchFamily="34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2437" y="6300787"/>
            <a:ext cx="512638" cy="365125"/>
          </a:xfrm>
        </p:spPr>
        <p:txBody>
          <a:bodyPr/>
          <a:lstStyle/>
          <a:p>
            <a:pPr>
              <a:defRPr/>
            </a:pPr>
            <a:fld id="{BEA745FD-BA8C-4290-81BA-C26082AB2472}" type="slidenum">
              <a:rPr lang="ru-RU" sz="160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8E8D5A-C2F7-4DA2-846E-52AB67762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292" y="5474996"/>
            <a:ext cx="7776863" cy="646331"/>
          </a:xfrm>
          <a:prstGeom prst="rect">
            <a:avLst/>
          </a:prstGeom>
          <a:noFill/>
          <a:ln w="57150">
            <a:solidFill>
              <a:srgbClr val="67891B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latin typeface="Arial Narrow" panose="020B0606020202030204" pitchFamily="34" charset="0"/>
              </a:rPr>
              <a:t>«</a:t>
            </a:r>
            <a:r>
              <a:rPr lang="ru-RU" altLang="ru-RU" sz="2800" b="1" dirty="0">
                <a:latin typeface="Arial Narrow" panose="020B0606020202030204" pitchFamily="34" charset="0"/>
              </a:rPr>
              <a:t>ЭЛПАС-Предприятие</a:t>
            </a:r>
            <a:r>
              <a:rPr lang="ru-RU" altLang="ru-RU" sz="2800" b="1" dirty="0" smtClean="0">
                <a:latin typeface="Arial Narrow" panose="020B0606020202030204" pitchFamily="34" charset="0"/>
              </a:rPr>
              <a:t>»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 + «ЭЛПАС-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MOBILE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»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ctr"/>
            <a:endParaRPr lang="ru-RU" altLang="ru-RU" sz="800" dirty="0">
              <a:latin typeface="Arial Narrow" panose="020B0606020202030204" pitchFamily="34" charset="0"/>
            </a:endParaRPr>
          </a:p>
        </p:txBody>
      </p:sp>
      <p:sp>
        <p:nvSpPr>
          <p:cNvPr id="7" name="Равно 6">
            <a:extLst>
              <a:ext uri="{FF2B5EF4-FFF2-40B4-BE49-F238E27FC236}">
                <a16:creationId xmlns:a16="http://schemas.microsoft.com/office/drawing/2014/main" id="{908E3DB8-40B3-44FE-91ED-A34BF6DF9EF1}"/>
              </a:ext>
            </a:extLst>
          </p:cNvPr>
          <p:cNvSpPr/>
          <p:nvPr/>
        </p:nvSpPr>
        <p:spPr>
          <a:xfrm rot="5400000">
            <a:off x="4669975" y="4962979"/>
            <a:ext cx="396000" cy="288000"/>
          </a:xfrm>
          <a:prstGeom prst="mathEqual">
            <a:avLst/>
          </a:prstGeom>
          <a:solidFill>
            <a:srgbClr val="67891B"/>
          </a:solidFill>
          <a:ln>
            <a:solidFill>
              <a:srgbClr val="6789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821892" y="4006829"/>
            <a:ext cx="7776864" cy="800219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altLang="ru-RU" sz="600" b="1" dirty="0">
              <a:latin typeface="Arial Narrow" panose="020B0606020202030204" pitchFamily="34" charset="0"/>
            </a:endParaRPr>
          </a:p>
          <a:p>
            <a:pPr algn="ctr"/>
            <a:r>
              <a:rPr lang="ru-RU" altLang="ru-RU" b="1" dirty="0">
                <a:latin typeface="Arial Narrow" panose="020B0606020202030204" pitchFamily="34" charset="0"/>
              </a:rPr>
              <a:t>С ПОМОЩЬЮ </a:t>
            </a:r>
            <a:r>
              <a:rPr lang="ru-RU" altLang="ru-RU" b="1" dirty="0" smtClean="0">
                <a:latin typeface="Arial Narrow" panose="020B0606020202030204" pitchFamily="34" charset="0"/>
              </a:rPr>
              <a:t>«ЭЛПАС-</a:t>
            </a:r>
            <a:r>
              <a:rPr lang="en-US" altLang="ru-RU" b="1" dirty="0" smtClean="0">
                <a:latin typeface="Arial Narrow" panose="020B0606020202030204" pitchFamily="34" charset="0"/>
              </a:rPr>
              <a:t>MOBILE</a:t>
            </a:r>
            <a:r>
              <a:rPr lang="ru-RU" altLang="ru-RU" b="1" dirty="0" smtClean="0">
                <a:latin typeface="Arial Narrow" panose="020B0606020202030204" pitchFamily="34" charset="0"/>
              </a:rPr>
              <a:t>»</a:t>
            </a:r>
            <a:endParaRPr lang="ru-RU" altLang="ru-RU" b="1" dirty="0">
              <a:latin typeface="Arial Narrow" panose="020B0606020202030204" pitchFamily="34" charset="0"/>
            </a:endParaRPr>
          </a:p>
          <a:p>
            <a:pPr algn="ctr"/>
            <a:r>
              <a:rPr lang="ru-RU" altLang="ru-RU" sz="1600" dirty="0" smtClean="0">
                <a:latin typeface="Arial Narrow" panose="020B0606020202030204" pitchFamily="34" charset="0"/>
              </a:rPr>
              <a:t>(внесение данных на планшете, выгрузка в «ЭЛПАС-Предприятие»)</a:t>
            </a:r>
            <a:endParaRPr lang="ru-RU" altLang="ru-RU" sz="1600" dirty="0">
              <a:latin typeface="Arial Narrow" panose="020B0606020202030204" pitchFamily="34" charset="0"/>
            </a:endParaRPr>
          </a:p>
          <a:p>
            <a:pPr algn="ctr"/>
            <a:endParaRPr lang="ru-RU" altLang="ru-RU" sz="6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60648"/>
            <a:ext cx="9144000" cy="369045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  <a:t>ОБЩАЯ ХАРАКТЕРИСТИКА «ЭЛПАС-</a:t>
            </a: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  <a:t>MOBILE»</a:t>
            </a:r>
            <a:b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293" name="Text Box 10"/>
          <p:cNvSpPr txBox="1">
            <a:spLocks noChangeArrowheads="1"/>
          </p:cNvSpPr>
          <p:nvPr/>
        </p:nvSpPr>
        <p:spPr bwMode="auto">
          <a:xfrm>
            <a:off x="467544" y="692696"/>
            <a:ext cx="842493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6700" indent="-266700"/>
            <a:r>
              <a:rPr lang="ru-RU" sz="1600" b="1" dirty="0">
                <a:latin typeface="Arial Narrow" panose="020B0606020202030204" pitchFamily="34" charset="0"/>
              </a:rPr>
              <a:t>Основные разработчики</a:t>
            </a:r>
            <a:r>
              <a:rPr lang="en-US" sz="1600" b="1" dirty="0">
                <a:latin typeface="Arial Narrow" panose="020B0606020202030204" pitchFamily="34" charset="0"/>
              </a:rPr>
              <a:t>:</a:t>
            </a:r>
          </a:p>
          <a:p>
            <a:pPr marL="266700" indent="-266700">
              <a:buFontTx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Экспертная организация ООО </a:t>
            </a:r>
            <a:r>
              <a:rPr lang="en-US" sz="1600" dirty="0">
                <a:latin typeface="Arial Narrow" panose="020B0606020202030204" pitchFamily="34" charset="0"/>
              </a:rPr>
              <a:t>«</a:t>
            </a:r>
            <a:r>
              <a:rPr lang="ru-RU" sz="1600" dirty="0">
                <a:latin typeface="Arial Narrow" panose="020B0606020202030204" pitchFamily="34" charset="0"/>
              </a:rPr>
              <a:t>УралПромБезопасность</a:t>
            </a:r>
            <a:r>
              <a:rPr lang="en-US" sz="1600" dirty="0">
                <a:latin typeface="Arial Narrow" panose="020B0606020202030204" pitchFamily="34" charset="0"/>
              </a:rPr>
              <a:t>»</a:t>
            </a:r>
            <a:r>
              <a:rPr lang="ru-RU" sz="1600" dirty="0">
                <a:latin typeface="Arial Narrow" panose="020B0606020202030204" pitchFamily="34" charset="0"/>
              </a:rPr>
              <a:t>.</a:t>
            </a:r>
          </a:p>
          <a:p>
            <a:pPr marL="266700" indent="-266700">
              <a:buFontTx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ФГАОУ ВО «Пермский национальный исследовательский политехнический университет</a:t>
            </a:r>
            <a:r>
              <a:rPr lang="ru-RU" sz="1600" dirty="0" smtClean="0">
                <a:latin typeface="Arial Narrow" panose="020B0606020202030204" pitchFamily="34" charset="0"/>
              </a:rPr>
              <a:t>».</a:t>
            </a:r>
          </a:p>
          <a:p>
            <a:endParaRPr lang="ru-RU" sz="1000" dirty="0">
              <a:latin typeface="Arial Narrow" panose="020B0606020202030204" pitchFamily="34" charset="0"/>
            </a:endParaRPr>
          </a:p>
          <a:p>
            <a:pPr marL="266700" indent="-266700"/>
            <a:r>
              <a:rPr lang="ru-RU" sz="1600" b="1" dirty="0">
                <a:latin typeface="Arial Narrow" panose="020B0606020202030204" pitchFamily="34" charset="0"/>
              </a:rPr>
              <a:t>Назначение</a:t>
            </a:r>
            <a:r>
              <a:rPr lang="en-US" sz="1600" b="1" dirty="0">
                <a:latin typeface="Arial Narrow" panose="020B0606020202030204" pitchFamily="34" charset="0"/>
              </a:rPr>
              <a:t>:</a:t>
            </a:r>
          </a:p>
          <a:p>
            <a:r>
              <a:rPr lang="ru-RU" sz="1600" dirty="0" smtClean="0">
                <a:latin typeface="Arial Narrow" panose="020B0606020202030204" pitchFamily="34" charset="0"/>
              </a:rPr>
              <a:t>Сбор данных </a:t>
            </a:r>
            <a:r>
              <a:rPr lang="ru-RU" sz="1600" dirty="0" err="1" smtClean="0">
                <a:latin typeface="Arial Narrow" panose="020B0606020202030204" pitchFamily="34" charset="0"/>
              </a:rPr>
              <a:t>толщинометрии</a:t>
            </a:r>
            <a:r>
              <a:rPr lang="ru-RU" sz="1600" dirty="0" smtClean="0">
                <a:latin typeface="Arial Narrow" panose="020B0606020202030204" pitchFamily="34" charset="0"/>
              </a:rPr>
              <a:t>, результатов ревизии в «полевых» условиях предприятий </a:t>
            </a:r>
            <a:r>
              <a:rPr lang="ru-RU" sz="1600" dirty="0">
                <a:latin typeface="Arial Narrow" panose="020B0606020202030204" pitchFamily="34" charset="0"/>
              </a:rPr>
              <a:t>нефтепереработки, нефтехимии, газопереработки, </a:t>
            </a:r>
            <a:r>
              <a:rPr lang="ru-RU" sz="16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теплоэнергетического комплекса.</a:t>
            </a:r>
          </a:p>
          <a:p>
            <a:endParaRPr lang="ru-RU" sz="1600" b="1" dirty="0">
              <a:latin typeface="Arial Narrow" panose="020B0606020202030204" pitchFamily="34" charset="0"/>
            </a:endParaRPr>
          </a:p>
          <a:p>
            <a:r>
              <a:rPr lang="ru-RU" sz="1600" b="1" dirty="0">
                <a:latin typeface="Arial Narrow" panose="020B0606020202030204" pitchFamily="34" charset="0"/>
              </a:rPr>
              <a:t>Цель разработки:</a:t>
            </a:r>
          </a:p>
          <a:p>
            <a:r>
              <a:rPr lang="ru-RU" altLang="ru-RU" sz="1600" dirty="0">
                <a:latin typeface="Arial Narrow" panose="020B0606020202030204" pitchFamily="34" charset="0"/>
              </a:rPr>
              <a:t>Минимизация материальных и временных ресурсов при выполнении </a:t>
            </a:r>
            <a:r>
              <a:rPr lang="ru-RU" altLang="ru-RU" sz="1600" dirty="0" smtClean="0">
                <a:latin typeface="Arial Narrow" panose="020B0606020202030204" pitchFamily="34" charset="0"/>
              </a:rPr>
              <a:t>ревизии (ТД, УЗТ), </a:t>
            </a:r>
            <a:r>
              <a:rPr lang="ru-RU" altLang="ru-RU" sz="1600" dirty="0">
                <a:latin typeface="Arial Narrow" panose="020B0606020202030204" pitchFamily="34" charset="0"/>
              </a:rPr>
              <a:t>формировании и ведении </a:t>
            </a:r>
            <a:r>
              <a:rPr lang="ru-RU" altLang="ru-RU" sz="1600" dirty="0" smtClean="0">
                <a:latin typeface="Arial Narrow" panose="020B0606020202030204" pitchFamily="34" charset="0"/>
              </a:rPr>
              <a:t>отчетной документации. Ускорение процесса обработки результатов ревизии.</a:t>
            </a:r>
            <a:endParaRPr lang="ru-RU" altLang="ru-RU" sz="1600" dirty="0">
              <a:latin typeface="Arial Narrow" panose="020B0606020202030204" pitchFamily="34" charset="0"/>
            </a:endParaRPr>
          </a:p>
          <a:p>
            <a:pPr marL="266700" indent="-266700"/>
            <a:endParaRPr lang="ru-RU" sz="1000" dirty="0">
              <a:latin typeface="Arial Narrow" panose="020B0606020202030204" pitchFamily="34" charset="0"/>
            </a:endParaRPr>
          </a:p>
          <a:p>
            <a:pPr marL="266700" indent="-266700"/>
            <a:r>
              <a:rPr lang="ru-RU" sz="1600" b="1" dirty="0">
                <a:latin typeface="Arial Narrow" panose="020B0606020202030204" pitchFamily="34" charset="0"/>
              </a:rPr>
              <a:t>Область применения</a:t>
            </a:r>
            <a:r>
              <a:rPr lang="en-US" sz="1600" b="1" dirty="0">
                <a:latin typeface="Arial Narrow" panose="020B0606020202030204" pitchFamily="34" charset="0"/>
              </a:rPr>
              <a:t>:</a:t>
            </a:r>
          </a:p>
          <a:p>
            <a:pPr marL="266700" indent="-266700">
              <a:buFontTx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Технологические и промысловые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ru-RU" sz="1600" dirty="0">
                <a:latin typeface="Arial Narrow" panose="020B0606020202030204" pitchFamily="34" charset="0"/>
              </a:rPr>
              <a:t>трубопроводы, трубопроводы пара и горячей воды.</a:t>
            </a:r>
          </a:p>
          <a:p>
            <a:pPr marL="266700" indent="-266700">
              <a:buFontTx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Сосуды и аппараты</a:t>
            </a:r>
            <a:r>
              <a:rPr lang="ru-RU" sz="1600" dirty="0" smtClean="0">
                <a:latin typeface="Arial Narrow" panose="020B0606020202030204" pitchFamily="34" charset="0"/>
              </a:rPr>
              <a:t>, баки и резервуары</a:t>
            </a:r>
            <a:r>
              <a:rPr lang="ru-RU" sz="1600" dirty="0">
                <a:latin typeface="Arial Narrow" panose="020B0606020202030204" pitchFamily="34" charset="0"/>
              </a:rPr>
              <a:t>, теплообменники, колонное оборудование.</a:t>
            </a:r>
          </a:p>
          <a:p>
            <a:pPr marL="266700" indent="-266700">
              <a:buFontTx/>
              <a:buAutoNum type="arabicPeriod"/>
            </a:pPr>
            <a:r>
              <a:rPr lang="ru-RU" sz="1600" dirty="0" smtClean="0">
                <a:latin typeface="Arial Narrow" panose="020B0606020202030204" pitchFamily="34" charset="0"/>
              </a:rPr>
              <a:t>Змеевики </a:t>
            </a:r>
            <a:r>
              <a:rPr lang="ru-RU" sz="1600" dirty="0">
                <a:latin typeface="Arial Narrow" panose="020B0606020202030204" pitchFamily="34" charset="0"/>
              </a:rPr>
              <a:t>трубчатых печей</a:t>
            </a:r>
            <a:r>
              <a:rPr lang="ru-RU" sz="1600" dirty="0" smtClean="0">
                <a:latin typeface="Arial Narrow" panose="020B0606020202030204" pitchFamily="34" charset="0"/>
              </a:rPr>
              <a:t>.</a:t>
            </a:r>
            <a:endParaRPr lang="ru-RU" sz="1000" dirty="0">
              <a:latin typeface="Arial Narrow" panose="020B0606020202030204" pitchFamily="34" charset="0"/>
            </a:endParaRPr>
          </a:p>
          <a:p>
            <a:pPr marL="266700" indent="-266700"/>
            <a:endParaRPr lang="ru-RU" sz="1600" b="1" dirty="0" smtClean="0">
              <a:latin typeface="Arial Narrow" panose="020B0606020202030204" pitchFamily="34" charset="0"/>
            </a:endParaRPr>
          </a:p>
          <a:p>
            <a:pPr marL="266700" indent="-266700"/>
            <a:r>
              <a:rPr lang="ru-RU" sz="1600" b="1" dirty="0" smtClean="0">
                <a:latin typeface="Arial Narrow" panose="020B0606020202030204" pitchFamily="34" charset="0"/>
              </a:rPr>
              <a:t>Пользователи</a:t>
            </a:r>
            <a:r>
              <a:rPr lang="en-US" sz="1600" b="1" dirty="0">
                <a:latin typeface="Arial Narrow" panose="020B0606020202030204" pitchFamily="34" charset="0"/>
              </a:rPr>
              <a:t>:</a:t>
            </a:r>
          </a:p>
          <a:p>
            <a:pPr marL="266700" indent="-266700">
              <a:buFontTx/>
              <a:buAutoNum type="arabicPeriod"/>
            </a:pPr>
            <a:r>
              <a:rPr lang="ru-RU" sz="16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Специалисты </a:t>
            </a:r>
            <a:r>
              <a:rPr lang="ru-RU" sz="16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отделов технического надзора и главного механика; </a:t>
            </a:r>
            <a:endParaRPr lang="ru-RU" sz="1600" dirty="0" smtClean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266700" indent="-266700">
              <a:buFontTx/>
              <a:buAutoNum type="arabicPeriod"/>
            </a:pPr>
            <a:r>
              <a:rPr lang="ru-RU" sz="16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Л</a:t>
            </a:r>
            <a:r>
              <a:rPr lang="ru-RU" sz="16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абораторий </a:t>
            </a:r>
            <a:r>
              <a:rPr lang="ru-RU" sz="16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неразрушающего </a:t>
            </a:r>
            <a:r>
              <a:rPr lang="ru-RU" sz="16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контроля предприятия; </a:t>
            </a:r>
          </a:p>
          <a:p>
            <a:pPr marL="266700" indent="-266700">
              <a:buFontTx/>
              <a:buAutoNum type="arabicPeriod"/>
            </a:pPr>
            <a:r>
              <a:rPr lang="ru-RU" sz="16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Э</a:t>
            </a:r>
            <a:r>
              <a:rPr lang="ru-RU" sz="16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кспертных (подрядных) организаций</a:t>
            </a:r>
            <a:r>
              <a:rPr lang="ru-RU" sz="16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07ACB12-BC3E-4DF7-8E95-77122B97D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79842" y="6309320"/>
            <a:ext cx="512638" cy="365125"/>
          </a:xfrm>
        </p:spPr>
        <p:txBody>
          <a:bodyPr/>
          <a:lstStyle/>
          <a:p>
            <a:pPr>
              <a:defRPr/>
            </a:pPr>
            <a:fld id="{FBD377B1-AC3B-47D0-BD4B-3D8816FB5CA5}" type="slidenum">
              <a:rPr lang="ru-RU" sz="1600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Заголовок 1"/>
          <p:cNvSpPr>
            <a:spLocks noGrp="1"/>
          </p:cNvSpPr>
          <p:nvPr>
            <p:ph type="title"/>
          </p:nvPr>
        </p:nvSpPr>
        <p:spPr bwMode="auto">
          <a:xfrm>
            <a:off x="935596" y="260648"/>
            <a:ext cx="7272808" cy="423919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  <a:t>ПЛАНИРУЕМЫЙ АЛГОРИТМ ДЕЙСТВИЙ 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9842" y="6304235"/>
            <a:ext cx="512638" cy="365125"/>
          </a:xfrm>
        </p:spPr>
        <p:txBody>
          <a:bodyPr/>
          <a:lstStyle/>
          <a:p>
            <a:pPr>
              <a:defRPr/>
            </a:pPr>
            <a:fld id="{32FF13F2-F8A9-4037-A29F-E156EA6A3796}" type="slidenum">
              <a:rPr lang="ru-RU" sz="160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491880" y="1813032"/>
            <a:ext cx="142875" cy="35877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30398" y="733536"/>
            <a:ext cx="7949444" cy="104644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altLang="ru-RU" sz="400" b="1" dirty="0">
              <a:latin typeface="Arial Narrow" panose="020B0606020202030204" pitchFamily="34" charset="0"/>
            </a:endParaRPr>
          </a:p>
          <a:p>
            <a:pPr algn="ctr"/>
            <a:r>
              <a:rPr lang="ru-RU" altLang="ru-RU" b="1" dirty="0" smtClean="0">
                <a:latin typeface="Arial Narrow" panose="020B0606020202030204" pitchFamily="34" charset="0"/>
              </a:rPr>
              <a:t>Подготовка схемы замеров в </a:t>
            </a:r>
            <a:r>
              <a:rPr lang="ru-RU" altLang="ru-RU" b="1" dirty="0">
                <a:latin typeface="Arial Narrow" panose="020B0606020202030204" pitchFamily="34" charset="0"/>
              </a:rPr>
              <a:t>«ЭЛПАС-Предприятие</a:t>
            </a:r>
            <a:r>
              <a:rPr lang="ru-RU" altLang="ru-RU" b="1" dirty="0" smtClean="0">
                <a:latin typeface="Arial Narrow" panose="020B0606020202030204" pitchFamily="34" charset="0"/>
              </a:rPr>
              <a:t>» (маршрутная карта)</a:t>
            </a:r>
          </a:p>
          <a:p>
            <a:pPr algn="ctr"/>
            <a:r>
              <a:rPr lang="ru-RU" altLang="ru-RU" dirty="0" smtClean="0">
                <a:latin typeface="Arial Narrow" panose="020B0606020202030204" pitchFamily="34" charset="0"/>
              </a:rPr>
              <a:t>(схема размещения точек по алгоритму/предыдущая сессия замеров, корректировка при необходимости специалистами ОТН)</a:t>
            </a:r>
            <a:endParaRPr lang="ru-RU" altLang="ru-RU" dirty="0">
              <a:latin typeface="Arial Narrow" panose="020B0606020202030204" pitchFamily="34" charset="0"/>
            </a:endParaRPr>
          </a:p>
          <a:p>
            <a:pPr algn="ctr"/>
            <a:endParaRPr lang="ru-RU" altLang="ru-RU" sz="400" dirty="0">
              <a:latin typeface="Arial Narrow" panose="020B0606020202030204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895472" y="2977462"/>
            <a:ext cx="142875" cy="35877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267744" y="2193898"/>
            <a:ext cx="5040560" cy="76944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altLang="ru-RU" sz="400" b="1" dirty="0">
              <a:latin typeface="Arial Narrow" panose="020B0606020202030204" pitchFamily="34" charset="0"/>
            </a:endParaRPr>
          </a:p>
          <a:p>
            <a:pPr algn="ctr"/>
            <a:r>
              <a:rPr lang="ru-RU" altLang="ru-RU" b="1" dirty="0" smtClean="0">
                <a:latin typeface="Arial Narrow" panose="020B0606020202030204" pitchFamily="34" charset="0"/>
              </a:rPr>
              <a:t>Вы</a:t>
            </a:r>
            <a:r>
              <a:rPr lang="ru-RU" altLang="ru-RU" b="1" dirty="0">
                <a:latin typeface="Arial Narrow" panose="020B0606020202030204" pitchFamily="34" charset="0"/>
              </a:rPr>
              <a:t>г</a:t>
            </a:r>
            <a:r>
              <a:rPr lang="ru-RU" altLang="ru-RU" b="1" dirty="0" smtClean="0">
                <a:latin typeface="Arial Narrow" panose="020B0606020202030204" pitchFamily="34" charset="0"/>
              </a:rPr>
              <a:t>рузка </a:t>
            </a:r>
            <a:r>
              <a:rPr lang="ru-RU" altLang="ru-RU" b="1" dirty="0">
                <a:latin typeface="Arial Narrow" panose="020B0606020202030204" pitchFamily="34" charset="0"/>
              </a:rPr>
              <a:t>схемы </a:t>
            </a:r>
            <a:r>
              <a:rPr lang="ru-RU" altLang="ru-RU" b="1" dirty="0" smtClean="0">
                <a:latin typeface="Arial Narrow" panose="020B0606020202030204" pitchFamily="34" charset="0"/>
              </a:rPr>
              <a:t>замеров в </a:t>
            </a:r>
            <a:r>
              <a:rPr lang="ru-RU" altLang="ru-RU" b="1" dirty="0">
                <a:latin typeface="Arial Narrow" panose="020B0606020202030204" pitchFamily="34" charset="0"/>
              </a:rPr>
              <a:t>локальный </a:t>
            </a:r>
            <a:r>
              <a:rPr lang="ru-RU" altLang="ru-RU" b="1" dirty="0" smtClean="0">
                <a:latin typeface="Arial Narrow" panose="020B0606020202030204" pitchFamily="34" charset="0"/>
              </a:rPr>
              <a:t>файл (</a:t>
            </a:r>
            <a:r>
              <a:rPr lang="en-US" altLang="ru-RU" b="1" dirty="0" smtClean="0">
                <a:latin typeface="Arial Narrow" panose="020B0606020202030204" pitchFamily="34" charset="0"/>
              </a:rPr>
              <a:t>.xml</a:t>
            </a:r>
            <a:r>
              <a:rPr lang="ru-RU" altLang="ru-RU" b="1" dirty="0" smtClean="0"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ru-RU" altLang="ru-RU" b="1" dirty="0" smtClean="0">
                <a:latin typeface="Arial Narrow" panose="020B0606020202030204" pitchFamily="34" charset="0"/>
              </a:rPr>
              <a:t>(</a:t>
            </a:r>
            <a:r>
              <a:rPr lang="ru-RU" altLang="ru-RU" dirty="0" smtClean="0">
                <a:latin typeface="Arial Narrow" panose="020B0606020202030204" pitchFamily="34" charset="0"/>
              </a:rPr>
              <a:t>специалист ОТН)</a:t>
            </a:r>
            <a:endParaRPr lang="ru-RU" altLang="ru-RU" dirty="0">
              <a:latin typeface="Arial Narrow" panose="020B0606020202030204" pitchFamily="34" charset="0"/>
            </a:endParaRPr>
          </a:p>
          <a:p>
            <a:pPr algn="ctr"/>
            <a:endParaRPr lang="ru-RU" altLang="ru-RU" sz="400" dirty="0">
              <a:latin typeface="Arial Narrow" panose="020B0606020202030204" pitchFamily="34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5508104" y="4129073"/>
            <a:ext cx="142875" cy="35877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793767" y="3358500"/>
            <a:ext cx="5040560" cy="76944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altLang="ru-RU" sz="400" b="1" dirty="0">
              <a:latin typeface="Arial Narrow" panose="020B0606020202030204" pitchFamily="34" charset="0"/>
            </a:endParaRPr>
          </a:p>
          <a:p>
            <a:pPr algn="ctr"/>
            <a:r>
              <a:rPr lang="ru-RU" altLang="ru-RU" b="1" dirty="0" smtClean="0">
                <a:latin typeface="Arial Narrow" panose="020B0606020202030204" pitchFamily="34" charset="0"/>
              </a:rPr>
              <a:t>Загрузка схемы замеров в мобильный планшет</a:t>
            </a:r>
          </a:p>
          <a:p>
            <a:pPr algn="ctr"/>
            <a:r>
              <a:rPr lang="ru-RU" altLang="ru-RU" b="1" dirty="0" smtClean="0">
                <a:latin typeface="Arial Narrow" panose="020B0606020202030204" pitchFamily="34" charset="0"/>
              </a:rPr>
              <a:t>(</a:t>
            </a:r>
            <a:r>
              <a:rPr lang="ru-RU" altLang="ru-RU" dirty="0" smtClean="0">
                <a:latin typeface="Arial Narrow" panose="020B0606020202030204" pitchFamily="34" charset="0"/>
              </a:rPr>
              <a:t>специалист ОТН, инженер-дефектоскопист)</a:t>
            </a:r>
            <a:endParaRPr lang="ru-RU" altLang="ru-RU" dirty="0">
              <a:latin typeface="Arial Narrow" panose="020B0606020202030204" pitchFamily="34" charset="0"/>
            </a:endParaRPr>
          </a:p>
          <a:p>
            <a:pPr algn="ctr"/>
            <a:endParaRPr lang="ru-RU" altLang="ru-RU" sz="400" dirty="0">
              <a:latin typeface="Arial Narrow" panose="020B0606020202030204" pitchFamily="34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908462" y="5303839"/>
            <a:ext cx="142875" cy="35877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55209" y="4518663"/>
            <a:ext cx="7187672" cy="76944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altLang="ru-RU" sz="400" b="1" dirty="0">
              <a:latin typeface="Arial Narrow" panose="020B0606020202030204" pitchFamily="34" charset="0"/>
            </a:endParaRPr>
          </a:p>
          <a:p>
            <a:pPr algn="ctr"/>
            <a:r>
              <a:rPr lang="ru-RU" altLang="ru-RU" b="1" dirty="0" smtClean="0">
                <a:latin typeface="Arial Narrow" panose="020B0606020202030204" pitchFamily="34" charset="0"/>
              </a:rPr>
              <a:t>«Полевые» работы, сбор данных, предварительная оценка результатов</a:t>
            </a:r>
          </a:p>
          <a:p>
            <a:pPr algn="ctr"/>
            <a:r>
              <a:rPr lang="ru-RU" altLang="ru-RU" b="1" dirty="0" smtClean="0">
                <a:latin typeface="Arial Narrow" panose="020B0606020202030204" pitchFamily="34" charset="0"/>
              </a:rPr>
              <a:t>(</a:t>
            </a:r>
            <a:r>
              <a:rPr lang="ru-RU" altLang="ru-RU" dirty="0" smtClean="0">
                <a:latin typeface="Arial Narrow" panose="020B0606020202030204" pitchFamily="34" charset="0"/>
              </a:rPr>
              <a:t>инженер-дефектоскопист)</a:t>
            </a:r>
            <a:endParaRPr lang="ru-RU" altLang="ru-RU" dirty="0">
              <a:latin typeface="Arial Narrow" panose="020B0606020202030204" pitchFamily="34" charset="0"/>
            </a:endParaRPr>
          </a:p>
          <a:p>
            <a:pPr algn="ctr"/>
            <a:endParaRPr lang="ru-RU" altLang="ru-RU" sz="400" dirty="0"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430398" y="5678349"/>
            <a:ext cx="6589873" cy="104644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altLang="ru-RU" sz="400" b="1" dirty="0">
              <a:latin typeface="Arial Narrow" panose="020B0606020202030204" pitchFamily="34" charset="0"/>
            </a:endParaRPr>
          </a:p>
          <a:p>
            <a:pPr algn="ctr"/>
            <a:r>
              <a:rPr lang="ru-RU" altLang="ru-RU" b="1" dirty="0" smtClean="0">
                <a:latin typeface="Arial Narrow" panose="020B0606020202030204" pitchFamily="34" charset="0"/>
              </a:rPr>
              <a:t>Вы</a:t>
            </a:r>
            <a:r>
              <a:rPr lang="ru-RU" altLang="ru-RU" b="1" dirty="0">
                <a:latin typeface="Arial Narrow" panose="020B0606020202030204" pitchFamily="34" charset="0"/>
              </a:rPr>
              <a:t>г</a:t>
            </a:r>
            <a:r>
              <a:rPr lang="ru-RU" altLang="ru-RU" b="1" dirty="0" smtClean="0">
                <a:latin typeface="Arial Narrow" panose="020B0606020202030204" pitchFamily="34" charset="0"/>
              </a:rPr>
              <a:t>рузка схемы </a:t>
            </a:r>
            <a:r>
              <a:rPr lang="ru-RU" altLang="ru-RU" b="1" dirty="0">
                <a:latin typeface="Arial Narrow" panose="020B0606020202030204" pitchFamily="34" charset="0"/>
              </a:rPr>
              <a:t>замеров в «ЭЛПАС-Предприятие</a:t>
            </a:r>
            <a:r>
              <a:rPr lang="ru-RU" altLang="ru-RU" b="1" dirty="0" smtClean="0">
                <a:latin typeface="Arial Narrow" panose="020B0606020202030204" pitchFamily="34" charset="0"/>
              </a:rPr>
              <a:t>»,</a:t>
            </a:r>
          </a:p>
          <a:p>
            <a:pPr algn="ctr"/>
            <a:r>
              <a:rPr lang="ru-RU" altLang="ru-RU" b="1" dirty="0" smtClean="0">
                <a:latin typeface="Arial Narrow" panose="020B0606020202030204" pitchFamily="34" charset="0"/>
              </a:rPr>
              <a:t>корректировка схем, формирование отчетной документации</a:t>
            </a:r>
            <a:endParaRPr lang="ru-RU" altLang="ru-RU" b="1" dirty="0">
              <a:latin typeface="Arial Narrow" panose="020B0606020202030204" pitchFamily="34" charset="0"/>
            </a:endParaRPr>
          </a:p>
          <a:p>
            <a:pPr algn="ctr"/>
            <a:r>
              <a:rPr lang="ru-RU" altLang="ru-RU" b="1" dirty="0" smtClean="0">
                <a:latin typeface="Arial Narrow" panose="020B0606020202030204" pitchFamily="34" charset="0"/>
              </a:rPr>
              <a:t>(</a:t>
            </a:r>
            <a:r>
              <a:rPr lang="ru-RU" altLang="ru-RU" dirty="0" smtClean="0">
                <a:latin typeface="Arial Narrow" panose="020B0606020202030204" pitchFamily="34" charset="0"/>
              </a:rPr>
              <a:t>специалист ОТН, инженер-дефектоскопист)</a:t>
            </a:r>
            <a:endParaRPr lang="ru-RU" altLang="ru-RU" dirty="0">
              <a:latin typeface="Arial Narrow" panose="020B0606020202030204" pitchFamily="34" charset="0"/>
            </a:endParaRPr>
          </a:p>
          <a:p>
            <a:pPr algn="ctr"/>
            <a:endParaRPr lang="ru-RU" altLang="ru-RU" sz="4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Заголовок 1">
            <a:extLst>
              <a:ext uri="{FF2B5EF4-FFF2-40B4-BE49-F238E27FC236}">
                <a16:creationId xmlns:a16="http://schemas.microsoft.com/office/drawing/2014/main" id="{0224AD0D-20A6-42C9-A5B7-61254831D2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1520" y="260325"/>
            <a:ext cx="8640960" cy="360363"/>
          </a:xfrm>
          <a:solidFill>
            <a:schemeClr val="bg1"/>
          </a:solidFill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  <a:t>Окно выбора объекта (перечень трубопроводов, эскизы страниц)</a:t>
            </a:r>
            <a:endParaRPr lang="ru-RU" sz="1800" b="1" spc="0" dirty="0">
              <a:solidFill>
                <a:schemeClr val="tx1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801BC5D-A725-448D-88A4-66BB2E4A1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79842" y="6376243"/>
            <a:ext cx="512638" cy="365125"/>
          </a:xfrm>
        </p:spPr>
        <p:txBody>
          <a:bodyPr/>
          <a:lstStyle/>
          <a:p>
            <a:pPr>
              <a:defRPr/>
            </a:pPr>
            <a:fld id="{32542337-F3C3-40C0-952D-11CD38F06740}" type="slidenum">
              <a:rPr lang="ru-RU" sz="1600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ru-RU" sz="160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243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3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60325"/>
            <a:ext cx="9144000" cy="360363"/>
          </a:xfrm>
          <a:solidFill>
            <a:schemeClr val="bg1"/>
          </a:solidFill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ru-RU" sz="1800" b="1" spc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Окно схемы с указанными точками</a:t>
            </a:r>
            <a:endParaRPr lang="ru-RU" sz="1800" b="1" spc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910A88E-5D2D-4600-B2C4-418738F17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79842" y="6304235"/>
            <a:ext cx="512638" cy="365125"/>
          </a:xfrm>
        </p:spPr>
        <p:txBody>
          <a:bodyPr/>
          <a:lstStyle/>
          <a:p>
            <a:pPr>
              <a:defRPr/>
            </a:pPr>
            <a:fld id="{FBD377B1-AC3B-47D0-BD4B-3D8816FB5CA5}" type="slidenum">
              <a:rPr lang="ru-RU" sz="1600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ru-RU" sz="160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64704"/>
            <a:ext cx="8928992" cy="5580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 bwMode="auto">
          <a:xfrm>
            <a:off x="251520" y="260325"/>
            <a:ext cx="8640960" cy="360363"/>
          </a:xfrm>
          <a:solidFill>
            <a:schemeClr val="bg1"/>
          </a:solidFill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ru-RU" sz="1800" b="1" kern="0" spc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Внесение результатов УЗТ</a:t>
            </a:r>
            <a:endParaRPr lang="ru-RU" sz="1800" b="1" kern="0" spc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E3E870A-66EE-4A5C-A2D7-6FEC87CC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79842" y="6309320"/>
            <a:ext cx="512638" cy="365125"/>
          </a:xfrm>
        </p:spPr>
        <p:txBody>
          <a:bodyPr/>
          <a:lstStyle/>
          <a:p>
            <a:pPr>
              <a:defRPr/>
            </a:pPr>
            <a:fld id="{FBD377B1-AC3B-47D0-BD4B-3D8816FB5CA5}" type="slidenum">
              <a:rPr lang="ru-RU" sz="1600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ru-RU" sz="160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79167"/>
            <a:ext cx="8892480" cy="55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 bwMode="auto">
          <a:xfrm>
            <a:off x="251520" y="260325"/>
            <a:ext cx="8640960" cy="360363"/>
          </a:xfrm>
          <a:solidFill>
            <a:schemeClr val="bg1"/>
          </a:solidFill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ru-RU" sz="1800" b="1" kern="0" spc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Оценка результатов </a:t>
            </a:r>
            <a:r>
              <a:rPr lang="ru-RU" sz="1800" b="1" kern="0" spc="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результатов</a:t>
            </a:r>
            <a:r>
              <a:rPr lang="ru-RU" sz="1800" b="1" kern="0" spc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b="1" kern="0" spc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УЗТ «в полях»</a:t>
            </a:r>
            <a:endParaRPr lang="ru-RU" sz="1800" b="1" kern="0" spc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E3E870A-66EE-4A5C-A2D7-6FEC87CC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79842" y="6309320"/>
            <a:ext cx="512638" cy="365125"/>
          </a:xfrm>
        </p:spPr>
        <p:txBody>
          <a:bodyPr/>
          <a:lstStyle/>
          <a:p>
            <a:pPr>
              <a:defRPr/>
            </a:pPr>
            <a:fld id="{FBD377B1-AC3B-47D0-BD4B-3D8816FB5CA5}" type="slidenum">
              <a:rPr lang="ru-RU" sz="1600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ru-RU" sz="160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64911"/>
            <a:ext cx="8892480" cy="55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9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 bwMode="auto">
          <a:xfrm>
            <a:off x="251520" y="260325"/>
            <a:ext cx="8649542" cy="360363"/>
          </a:xfrm>
          <a:solidFill>
            <a:schemeClr val="bg1"/>
          </a:solidFill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ru-RU" sz="1800" b="1" kern="0" spc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Добавление текстового комментария</a:t>
            </a:r>
            <a:endParaRPr lang="ru-RU" sz="1800" b="1" kern="0" spc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0B7E3D1-0979-4D80-97C0-CD20215B8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328312"/>
            <a:ext cx="512638" cy="365125"/>
          </a:xfrm>
        </p:spPr>
        <p:txBody>
          <a:bodyPr/>
          <a:lstStyle/>
          <a:p>
            <a:pPr>
              <a:defRPr/>
            </a:pPr>
            <a:fld id="{FBD377B1-AC3B-47D0-BD4B-3D8816FB5CA5}" type="slidenum">
              <a:rPr lang="ru-RU" sz="1600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2" y="728189"/>
            <a:ext cx="8960197" cy="5600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FBFA09F-FD51-4E9E-838B-D5A3D337FAA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360363"/>
          </a:xfrm>
          <a:solidFill>
            <a:schemeClr val="bg1"/>
          </a:solidFill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ru-RU" sz="2000" b="1" kern="0" spc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Добавление дефекта из предлагаемого перечня</a:t>
            </a:r>
            <a:endParaRPr lang="ru-RU" sz="1800" b="1" spc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C79A83-BE20-456A-9A59-7B280C9D3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4448" y="6309320"/>
            <a:ext cx="432048" cy="365125"/>
          </a:xfrm>
        </p:spPr>
        <p:txBody>
          <a:bodyPr/>
          <a:lstStyle/>
          <a:p>
            <a:pPr>
              <a:defRPr/>
            </a:pPr>
            <a:fld id="{FBD377B1-AC3B-47D0-BD4B-3D8816FB5CA5}" type="slidenum">
              <a:rPr lang="ru-RU" sz="1600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7341"/>
            <a:ext cx="91440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391" y="93827"/>
            <a:ext cx="91440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kern="0" dirty="0" smtClean="0">
                <a:latin typeface="Arial Narrow" panose="020B0606020202030204" pitchFamily="34" charset="0"/>
              </a:rPr>
              <a:t>Добавление фото/скриншота к точке замера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38D3706-19F7-43E6-9CFF-C638B3A47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1850" y="6304235"/>
            <a:ext cx="512638" cy="365125"/>
          </a:xfrm>
        </p:spPr>
        <p:txBody>
          <a:bodyPr/>
          <a:lstStyle/>
          <a:p>
            <a:pPr>
              <a:defRPr/>
            </a:pPr>
            <a:fld id="{CF2E91B6-A869-4E94-B542-850EADC4ED1B}" type="slidenum">
              <a:rPr lang="ru-RU" sz="1600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ru-RU" sz="160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54" y="692696"/>
            <a:ext cx="8834874" cy="5521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E2A978-19C7-49C9-A3BD-8EDE7FAAB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79842" y="6309320"/>
            <a:ext cx="512638" cy="365125"/>
          </a:xfrm>
        </p:spPr>
        <p:txBody>
          <a:bodyPr/>
          <a:lstStyle/>
          <a:p>
            <a:pPr>
              <a:defRPr/>
            </a:pPr>
            <a:fld id="{FBD377B1-AC3B-47D0-BD4B-3D8816FB5CA5}" type="slidenum">
              <a:rPr lang="ru-RU" sz="1800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012DFB-108D-4815-9370-8ECEC9E0CC97}"/>
              </a:ext>
            </a:extLst>
          </p:cNvPr>
          <p:cNvSpPr txBox="1"/>
          <p:nvPr/>
        </p:nvSpPr>
        <p:spPr>
          <a:xfrm>
            <a:off x="251520" y="260648"/>
            <a:ext cx="8640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b="1" dirty="0" smtClean="0">
                <a:latin typeface="Arial Narrow" panose="020B0606020202030204" pitchFamily="34" charset="0"/>
              </a:rPr>
              <a:t>Инструмента рисования на сделанном фото</a:t>
            </a:r>
            <a:endParaRPr lang="ru-RU" altLang="ru-RU" b="1" dirty="0"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46" y="816764"/>
            <a:ext cx="8489234" cy="530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4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E2A978-19C7-49C9-A3BD-8EDE7FAAB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79842" y="6309320"/>
            <a:ext cx="512638" cy="365125"/>
          </a:xfrm>
        </p:spPr>
        <p:txBody>
          <a:bodyPr/>
          <a:lstStyle/>
          <a:p>
            <a:pPr>
              <a:defRPr/>
            </a:pPr>
            <a:fld id="{FBD377B1-AC3B-47D0-BD4B-3D8816FB5CA5}" type="slidenum">
              <a:rPr lang="ru-RU" sz="1800" smtClean="0">
                <a:solidFill>
                  <a:schemeClr val="tx1"/>
                </a:solidFill>
              </a:rPr>
              <a:pPr>
                <a:defRPr/>
              </a:pPr>
              <a:t>13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012DFB-108D-4815-9370-8ECEC9E0CC97}"/>
              </a:ext>
            </a:extLst>
          </p:cNvPr>
          <p:cNvSpPr txBox="1"/>
          <p:nvPr/>
        </p:nvSpPr>
        <p:spPr>
          <a:xfrm>
            <a:off x="251520" y="260648"/>
            <a:ext cx="8640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b="1" dirty="0" smtClean="0">
                <a:latin typeface="Arial Narrow" panose="020B0606020202030204" pitchFamily="34" charset="0"/>
              </a:rPr>
              <a:t>Инструмента рисования на скриншоте</a:t>
            </a:r>
            <a:endParaRPr lang="ru-RU" altLang="ru-RU" b="1" dirty="0"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9" y="807121"/>
            <a:ext cx="8784701" cy="549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2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611560" y="1124166"/>
            <a:ext cx="8136904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0"/>
            <a:endParaRPr lang="ru-RU" sz="1400" dirty="0" smtClean="0"/>
          </a:p>
          <a:p>
            <a:pPr lvl="0"/>
            <a:endParaRPr lang="ru-RU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Совместно с пользователями сформулированы направления дальнейшего развития и совершенствования ПО</a:t>
            </a:r>
          </a:p>
          <a:p>
            <a:pPr lvl="0"/>
            <a:endParaRPr lang="ru-RU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Применение на опытной площадке показало сравнимую скорость внесения данных с традиционными методами, что совместно с оперативной оценкой результатов контроля, позволяет повысить качество ревизии</a:t>
            </a:r>
            <a:endParaRPr lang="ru-RU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Обработка полученных данных, выдача заключений по результатам ревизии значительно ускорена, занимает до 5 минут (с учетом подключения к компьютеру, выгрузку данных, формирование отчета (акта ревизии). Традиционный метод обработки данных может занимать (в зависимости от сложности объекта) до нескольких </a:t>
            </a:r>
            <a:r>
              <a:rPr lang="ru-RU" sz="1400" dirty="0" smtClean="0"/>
              <a:t>часов или дней</a:t>
            </a:r>
            <a:endParaRPr lang="ru-RU" sz="1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Исключен </a:t>
            </a:r>
            <a:r>
              <a:rPr lang="ru-RU" sz="1400" dirty="0" smtClean="0"/>
              <a:t>фактор человеческой ошибки при сборе данных (есть дополнительная информация, которая позволяет на месте перепроверить результат), при переносе данных (данный процесс автоматизирован), при оформлении итоговых документов (процесс автоматизирован).</a:t>
            </a:r>
          </a:p>
          <a:p>
            <a:pPr lvl="0"/>
            <a:endParaRPr lang="ru-RU" sz="1400" dirty="0"/>
          </a:p>
        </p:txBody>
      </p:sp>
      <p:sp>
        <p:nvSpPr>
          <p:cNvPr id="13317" name="Заголовок 1"/>
          <p:cNvSpPr>
            <a:spLocks/>
          </p:cNvSpPr>
          <p:nvPr/>
        </p:nvSpPr>
        <p:spPr bwMode="auto">
          <a:xfrm>
            <a:off x="1691680" y="296962"/>
            <a:ext cx="6264696" cy="61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Предварительные результаты опытно-промышленной эксплуатации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25C0EE-0180-474C-8D56-F0019FAF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79842" y="6304235"/>
            <a:ext cx="512638" cy="365125"/>
          </a:xfrm>
        </p:spPr>
        <p:txBody>
          <a:bodyPr/>
          <a:lstStyle/>
          <a:p>
            <a:pPr>
              <a:defRPr/>
            </a:pPr>
            <a:fld id="{8AD9C79C-5CB1-4030-A1D8-6CD12B4B6D3E}" type="slidenum">
              <a:rPr lang="ru-RU" sz="1600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ru-RU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4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0A1A6006-FA73-4E8F-89AA-154BAED51742}"/>
              </a:ext>
            </a:extLst>
          </p:cNvPr>
          <p:cNvSpPr txBox="1">
            <a:spLocks/>
          </p:cNvSpPr>
          <p:nvPr/>
        </p:nvSpPr>
        <p:spPr>
          <a:xfrm>
            <a:off x="3041922" y="4832280"/>
            <a:ext cx="5832648" cy="1621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16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  <a:t>КОНТАКТЫ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marL="0" indent="0">
              <a:spcBef>
                <a:spcPts val="600"/>
              </a:spcBef>
              <a:spcAft>
                <a:spcPts val="30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614013, Пермский край, г. Пермь, ул. Академика Королева, 4. </a:t>
            </a:r>
            <a:br>
              <a:rPr lang="ru-RU" sz="1400" dirty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ООО «УралПромБезопасность». Лицензия Ростехнадзора № 00-ДЭ-003170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Font typeface="Arial" charset="0"/>
              <a:buNone/>
            </a:pPr>
            <a:r>
              <a:rPr lang="en-U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www</a:t>
            </a:r>
            <a:r>
              <a:rPr lang="ru-RU" sz="14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r>
              <a:rPr lang="en-U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uralpb.ru</a:t>
            </a:r>
            <a:r>
              <a:rPr lang="ru-RU" sz="1400" dirty="0">
                <a:solidFill>
                  <a:schemeClr val="tx1"/>
                </a:solidFill>
                <a:latin typeface="Arial Narrow" panose="020B0606020202030204" pitchFamily="34" charset="0"/>
              </a:rPr>
              <a:t>;</a:t>
            </a:r>
            <a:r>
              <a:rPr lang="en-U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Arial Narrow" panose="020B0606020202030204" pitchFamily="34" charset="0"/>
              </a:rPr>
              <a:t>тел./факс: 8 (342) 237-80</a:t>
            </a:r>
            <a:r>
              <a:rPr lang="en-U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>
                <a:solidFill>
                  <a:schemeClr val="tx1"/>
                </a:solidFill>
                <a:latin typeface="Arial Narrow" panose="020B0606020202030204" pitchFamily="34" charset="0"/>
              </a:rPr>
              <a:t>21;</a:t>
            </a:r>
            <a:r>
              <a:rPr lang="en-U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Arial Narrow" panose="020B0606020202030204" pitchFamily="34" charset="0"/>
                <a:hlinkClick r:id="rId2"/>
              </a:rPr>
              <a:t>expertiza@uralpb.ru</a:t>
            </a:r>
            <a:endParaRPr lang="ru-RU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Font typeface="Arial" charset="0"/>
              <a:buNone/>
            </a:pPr>
            <a:r>
              <a:rPr lang="en-US" sz="1400" dirty="0" smtClean="0">
                <a:solidFill>
                  <a:schemeClr val="tx1"/>
                </a:solidFill>
                <a:latin typeface="Arial Narrow" panose="020B0606020202030204" pitchFamily="34" charset="0"/>
                <a:hlinkClick r:id="rId3"/>
              </a:rPr>
              <a:t>tro@uralpb.ru</a:t>
            </a:r>
            <a:r>
              <a:rPr lang="en-U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 </a:t>
            </a:r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Трус Роман Олегович (технический директор)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Font typeface="Arial" charset="0"/>
              <a:buNone/>
            </a:pPr>
            <a:r>
              <a:rPr lang="en-US" sz="1400" dirty="0" smtClean="0">
                <a:solidFill>
                  <a:schemeClr val="tx1"/>
                </a:solidFill>
                <a:latin typeface="Arial Narrow" panose="020B0606020202030204" pitchFamily="34" charset="0"/>
                <a:hlinkClick r:id="rId4"/>
              </a:rPr>
              <a:t>doublev@uralpb.ru</a:t>
            </a:r>
            <a:r>
              <a:rPr lang="ru-RU" sz="1400" dirty="0">
                <a:solidFill>
                  <a:schemeClr val="tx1"/>
                </a:solidFill>
                <a:latin typeface="Arial Narrow" panose="020B0606020202030204" pitchFamily="34" charset="0"/>
              </a:rPr>
              <a:t> Власов Василий Геннадьевич (начальник отдела </a:t>
            </a:r>
            <a:r>
              <a:rPr lang="ru-RU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ИТ)</a:t>
            </a:r>
            <a:endParaRPr lang="en-US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Font typeface="Wingdings 3" charset="2"/>
              <a:buNone/>
            </a:pPr>
            <a:r>
              <a:rPr lang="ru-RU" sz="1400" dirty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chemeClr val="tx1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3A8AA1E-CE92-49F5-B1C3-0F0C42DD9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79842" y="6309320"/>
            <a:ext cx="512638" cy="365125"/>
          </a:xfrm>
        </p:spPr>
        <p:txBody>
          <a:bodyPr/>
          <a:lstStyle/>
          <a:p>
            <a:pPr>
              <a:defRPr/>
            </a:pPr>
            <a:fld id="{8AD9C79C-5CB1-4030-A1D8-6CD12B4B6D3E}" type="slidenum">
              <a:rPr lang="ru-RU" sz="1600" smtClean="0">
                <a:solidFill>
                  <a:schemeClr val="tx1"/>
                </a:solidFill>
                <a:latin typeface="Arial Narrow" panose="020B0606020202030204" pitchFamily="34" charset="0"/>
              </a:rPr>
              <a:pPr>
                <a:defRPr/>
              </a:pPr>
              <a:t>15</a:t>
            </a:fld>
            <a:endParaRPr lang="ru-RU" sz="160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21880E-B759-6FD6-F1FB-C0D1E89CB9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8093" t="16355" r="3708" b="17429"/>
          <a:stretch/>
        </p:blipFill>
        <p:spPr>
          <a:xfrm>
            <a:off x="755576" y="5389008"/>
            <a:ext cx="1335412" cy="8057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4FE073B-9146-B9E5-9E39-8A5DE0E7F86B}"/>
              </a:ext>
            </a:extLst>
          </p:cNvPr>
          <p:cNvSpPr txBox="1"/>
          <p:nvPr/>
        </p:nvSpPr>
        <p:spPr>
          <a:xfrm>
            <a:off x="395536" y="1412776"/>
            <a:ext cx="86409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latin typeface="Arial Narrow" panose="020B0606020202030204" pitchFamily="34" charset="0"/>
              </a:rPr>
              <a:t>«ЭЛПАС-</a:t>
            </a:r>
            <a:r>
              <a:rPr lang="en-US" altLang="ru-RU" sz="4000" b="1" dirty="0">
                <a:latin typeface="Arial Narrow" panose="020B0606020202030204" pitchFamily="34" charset="0"/>
              </a:rPr>
              <a:t>MOBILE</a:t>
            </a:r>
            <a:r>
              <a:rPr lang="ru-RU" altLang="ru-RU" sz="4000" b="1" dirty="0">
                <a:latin typeface="Arial Narrow" panose="020B0606020202030204" pitchFamily="34" charset="0"/>
              </a:rPr>
              <a:t>»</a:t>
            </a:r>
          </a:p>
          <a:p>
            <a:pPr algn="ctr"/>
            <a:r>
              <a:rPr lang="ru-RU" sz="2000" b="1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инструмент сбора </a:t>
            </a: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данных </a:t>
            </a:r>
            <a:r>
              <a:rPr lang="ru-RU" sz="2000" b="1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толщинометрии</a:t>
            </a: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 (ревизии) оборудования</a:t>
            </a:r>
            <a:endParaRPr lang="ru-RU" sz="20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5919</TotalTime>
  <Words>526</Words>
  <Application>Microsoft Office PowerPoint</Application>
  <PresentationFormat>Экран (4:3)</PresentationFormat>
  <Paragraphs>98</Paragraphs>
  <Slides>15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Arial Narrow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ОБЩАЯ ХАРАКТЕРИСТИКА «ЭЛПАС-MOBILE»  </vt:lpstr>
      <vt:lpstr>ПЛАНИРУЕМЫЙ АЛГОРИТМ ДЕЙСТВИЙ </vt:lpstr>
      <vt:lpstr>Окно выбора объекта (перечень трубопроводов, эскизы страниц)</vt:lpstr>
      <vt:lpstr>Окно схемы с указанными точками</vt:lpstr>
      <vt:lpstr>Внесение результатов УЗТ</vt:lpstr>
      <vt:lpstr>Оценка результатов результатов УЗТ «в полях»</vt:lpstr>
      <vt:lpstr>Добавление текстового комментария</vt:lpstr>
      <vt:lpstr>Добавление дефекта из предлагаемого перечня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ОПЫТ ИСПОЛЬЗОВАНИЯ  АВТОМАТИЗИРОВАННОЙ СИСТЕМЫ «ТРУБОПРОВОД»  ПРИ ТЕХНИЧЕСКОМ НАДЗОРЕ И  ЭКСПЕРТИЗЕ ПРОМЫШЛЕННОЙ БЕЗОПАСНОСТИ ТЕХНОЛОГИЧЕСКИХ ТРУБОПРОВОДОВ</dc:title>
  <dc:creator>Мошев</dc:creator>
  <cp:lastModifiedBy>Roman</cp:lastModifiedBy>
  <cp:revision>562</cp:revision>
  <cp:lastPrinted>2025-01-15T11:44:14Z</cp:lastPrinted>
  <dcterms:created xsi:type="dcterms:W3CDTF">2012-04-30T16:04:39Z</dcterms:created>
  <dcterms:modified xsi:type="dcterms:W3CDTF">2025-05-20T04:52:53Z</dcterms:modified>
</cp:coreProperties>
</file>